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</p:sldIdLst>
  <p:sldSz cy="5143500" cx="9144000"/>
  <p:notesSz cx="6858000" cy="9144000"/>
  <p:embeddedFontLst>
    <p:embeddedFont>
      <p:font typeface="Roboto Mono"/>
      <p:regular r:id="rId76"/>
      <p:bold r:id="rId77"/>
      <p:italic r:id="rId78"/>
      <p:boldItalic r:id="rId7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A112F0-2E23-4A82-BBBE-B03E03D47549}">
  <a:tblStyle styleId="{79A112F0-2E23-4A82-BBBE-B03E03D475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RobotoMono-bold.fntdata"/><Relationship Id="rId32" Type="http://schemas.openxmlformats.org/officeDocument/2006/relationships/slide" Target="slides/slide25.xml"/><Relationship Id="rId76" Type="http://schemas.openxmlformats.org/officeDocument/2006/relationships/font" Target="fonts/RobotoMono-regular.fntdata"/><Relationship Id="rId35" Type="http://schemas.openxmlformats.org/officeDocument/2006/relationships/slide" Target="slides/slide28.xml"/><Relationship Id="rId79" Type="http://schemas.openxmlformats.org/officeDocument/2006/relationships/font" Target="fonts/RobotoMono-boldItalic.fntdata"/><Relationship Id="rId34" Type="http://schemas.openxmlformats.org/officeDocument/2006/relationships/slide" Target="slides/slide27.xml"/><Relationship Id="rId78" Type="http://schemas.openxmlformats.org/officeDocument/2006/relationships/font" Target="fonts/RobotoMono-italic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5f8688114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5f8688114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696dab72e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696dab72e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f86881147_0_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f86881147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5f86881147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5f86881147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5f86881147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5f86881147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5f86881147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5f86881147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5f86881147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5f86881147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f86881147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f86881147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f86881147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f86881147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5f8688114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5f8688114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f86881147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f86881147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5f86881147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5f86881147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3bd782f92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3bd782f92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5f86881147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25f86881147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f86881147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f86881147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5fb4f3451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25fb4f3451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5fb4f3451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5fb4f3451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25fb4f3451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5fb4f3451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5fb4f3451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25fb4f3451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5fb4f3451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5fb4f3451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5fc5f240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5fc5f240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fc5f2402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25fc5f2402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5f86881147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5f86881147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5fc5f2402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5fc5f2402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5fc5f2402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5fc5f2402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25fc5f24029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25fc5f2402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5fc5f2402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5fc5f2402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fc5f2402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fc5f2402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5fc5f2402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5fc5f2402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5fc5f24029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5fc5f24029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5fc5f2402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5fc5f2402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5fc5f2402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5fc5f2402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5fc5f24029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5fc5f24029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f86881147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f86881147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5fc5f24029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25fc5f2402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5fc5f2402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5fc5f2402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fc5f24029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5fc5f24029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5fc5f2402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5fc5f2402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609cba5bc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609cba5bc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609cba5bc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609cba5bc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609cba5bc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609cba5bc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609cba5bc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609cba5bc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2fa3f7ba9b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2fa3f7ba9b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2fa3f7ba9b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2fa3f7ba9b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f8688114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f8688114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2fa3f7ba9b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2fa3f7ba9b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2fa3f7ba9b_5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2fa3f7ba9b_5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fa3f7ba9b_5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32fa3f7ba9b_5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2fa3f7ba9b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2fa3f7ba9b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2fa3f7ba9b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32fa3f7ba9b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2fa3f7ba9b_5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2fa3f7ba9b_5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2fa3f7ba9b_5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32fa3f7ba9b_5_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2fa3f7ba9b_5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32fa3f7ba9b_5_5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32fa3f7ba9b_5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32fa3f7ba9b_5_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32fa3f7ba9b_5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g32fa3f7ba9b_5_6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5f86881147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5f86881147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2fa3f7ba9b_5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32fa3f7ba9b_5_7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2fa3f7ba9b_5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32fa3f7ba9b_5_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2fa3f7ba9b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32fa3f7ba9b_5_8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2fa3f7ba9b_5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32fa3f7ba9b_5_8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2fa3f7ba9b_5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32fa3f7ba9b_5_9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2fa3f7ba9b_5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32fa3f7ba9b_5_9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2fa3f7ba9b_5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32fa3f7ba9b_5_10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49138081d1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349138081d1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638681fe1d_2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3638681fe1d_2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3901ec0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13901ec0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5f86881147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5f86881147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5f86881147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5f86881147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14"/>
          <p:cNvSpPr txBox="1"/>
          <p:nvPr/>
        </p:nvSpPr>
        <p:spPr>
          <a:xfrm>
            <a:off x="1217906" y="6587691"/>
            <a:ext cx="313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2022 © Braintio ltd </a:t>
            </a:r>
            <a:r>
              <a:rPr b="0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Confidential</a:t>
            </a:r>
            <a:endParaRPr b="0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9" name="Google Shape;6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0" name="Google Shape;70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1" name="Google Shape;8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" name="Google Shape;85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7" name="Google Shape;8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0" name="Google Shape;9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3" name="Google Shape;9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2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indent="-342900" lvl="1" marL="914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indent="-342900" lvl="2" marL="1371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indent="-342900" lvl="3" marL="18288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indent="-342900" lvl="4" marL="22860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indent="-342900" lvl="5" marL="27432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indent="-342900" lvl="6" marL="32004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indent="-342900" lvl="7" marL="365760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indent="-342900" lvl="8" marL="411480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691706" y="4841416"/>
            <a:ext cx="313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2023</a:t>
            </a:r>
            <a:r>
              <a:rPr b="1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© Braintio ltd </a:t>
            </a:r>
            <a:r>
              <a:rPr b="0" i="0" lang="en-GB" sz="1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Confidential</a:t>
            </a:r>
            <a:endParaRPr b="0" i="0" sz="14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Relationship Id="rId4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-scm.com/" TargetMode="External"/><Relationship Id="rId4" Type="http://schemas.openxmlformats.org/officeDocument/2006/relationships/hyperlink" Target="https://brew.sh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8.xm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8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email@example.com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6"/>
          <p:cNvSpPr txBox="1"/>
          <p:nvPr>
            <p:ph type="ctrTitle"/>
          </p:nvPr>
        </p:nvSpPr>
        <p:spPr>
          <a:xfrm>
            <a:off x="354200" y="842925"/>
            <a:ext cx="8520600" cy="310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Git</a:t>
            </a:r>
            <a:endParaRPr>
              <a:solidFill>
                <a:schemeClr val="accent1"/>
              </a:solidFill>
            </a:endParaRPr>
          </a:p>
          <a:p>
            <a:pPr indent="0" lvl="0" marL="0" rtl="1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/>
          <p:nvPr/>
        </p:nvSpPr>
        <p:spPr>
          <a:xfrm>
            <a:off x="311700" y="1143925"/>
            <a:ext cx="8520600" cy="37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כדי לאתחל git הרץ בתיקייה הנוכחית: git init</a:t>
            </a:r>
            <a:endParaRPr b="1"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הפקודה Git add: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הפקודה git add מוסיפה שינוי בספריית העבודה לאזור ההיערכות. זה אומר ל-Git שאתה רוצה לכלול עדכונים לקובץ מסוים ב-commit הבא.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אתה יכול לכתוב שם של קובץ ספציפי או להחליט להוסיף את כל הקבצים שהשתנו באמצעות נקודה.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הפעל git add.</a:t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86" name="Google Shape;18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25" y="3932199"/>
            <a:ext cx="5480750" cy="90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/>
        </p:nvSpPr>
        <p:spPr>
          <a:xfrm>
            <a:off x="311700" y="1143925"/>
            <a:ext cx="85206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Git commit: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הפקודה "commit" משמשת לשמירת השינויים שלך במאגר המקומי עם הערה.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3. הפעל את הפקודה: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git commit -m "first commit"</a:t>
            </a:r>
            <a:endParaRPr b="1" sz="1650">
              <a:solidFill>
                <a:srgbClr val="2429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אתה יכול להחליף את ה-commit הראשון בכל דבר.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93" name="Google Shape;19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779050"/>
            <a:ext cx="3137949" cy="208192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/>
        </p:nvSpPr>
        <p:spPr>
          <a:xfrm>
            <a:off x="311700" y="1143925"/>
            <a:ext cx="85206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Git branch: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ענף מייצג קו פיתוח עצמאי.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ענפים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 מאפשרים לך לפתח תכונות, לתקן באגים או להתנסות בבטחה עם רעיונות חדשים באזור מצומצם של האפלקיציה שלך.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The git branch command lets you </a:t>
            </a:r>
            <a:r>
              <a:rPr lang="en-GB" sz="1650">
                <a:solidFill>
                  <a:srgbClr val="040C28"/>
                </a:solidFill>
              </a:rPr>
              <a:t>create, list, rename, and delete branches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4.   </a:t>
            </a: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To create a new branch run the command: </a:t>
            </a:r>
            <a:r>
              <a:rPr b="1" lang="en-GB" sz="1450">
                <a:solidFill>
                  <a:srgbClr val="24292F"/>
                </a:solidFill>
                <a:latin typeface="Consolas"/>
                <a:ea typeface="Consolas"/>
                <a:cs typeface="Consolas"/>
                <a:sym typeface="Consolas"/>
              </a:rPr>
              <a:t>git branch -M main</a:t>
            </a:r>
            <a:endParaRPr b="1" sz="1450">
              <a:solidFill>
                <a:srgbClr val="24292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* main - is the name of the branch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00" name="Google Shape;200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01" name="Google Shape;2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1100" y="107625"/>
            <a:ext cx="2830875" cy="145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9"/>
          <p:cNvSpPr txBox="1"/>
          <p:nvPr/>
        </p:nvSpPr>
        <p:spPr>
          <a:xfrm>
            <a:off x="311700" y="1143925"/>
            <a:ext cx="8520600" cy="26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u="sng">
                <a:solidFill>
                  <a:schemeClr val="dk1"/>
                </a:solidFill>
              </a:rPr>
              <a:t>Git remote: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הפקודה git remote מאפשרת לך ליצור, להציג ולמחוק חיבורים למאגרים אחרים.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5. הפעל את השורה הבאה כדי להתחבר למאגר שלך: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40"/>
            <a:ext cx="9144000" cy="157497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8" name="Google Shape;208;p39"/>
          <p:cNvSpPr/>
          <p:nvPr/>
        </p:nvSpPr>
        <p:spPr>
          <a:xfrm>
            <a:off x="2578800" y="4686525"/>
            <a:ext cx="513300" cy="1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</a:t>
            </a:r>
            <a:endParaRPr/>
          </a:p>
        </p:txBody>
      </p:sp>
      <p:cxnSp>
        <p:nvCxnSpPr>
          <p:cNvPr id="209" name="Google Shape;209;p39"/>
          <p:cNvCxnSpPr/>
          <p:nvPr/>
        </p:nvCxnSpPr>
        <p:spPr>
          <a:xfrm flipH="1">
            <a:off x="3184700" y="4197075"/>
            <a:ext cx="633900" cy="44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0" name="Google Shape;21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0"/>
          <p:cNvSpPr txBox="1"/>
          <p:nvPr/>
        </p:nvSpPr>
        <p:spPr>
          <a:xfrm>
            <a:off x="311700" y="1143925"/>
            <a:ext cx="8520600" cy="32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5.   </a:t>
            </a:r>
            <a:r>
              <a:rPr lang="en-GB" sz="1600" u="sng">
                <a:solidFill>
                  <a:schemeClr val="dk1"/>
                </a:solidFill>
              </a:rPr>
              <a:t>Git push:</a:t>
            </a:r>
            <a:endParaRPr sz="1600" u="sng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הפקודה git push משמשת להעלאת תוכן מאגר מקומי למאגר מרוחק. דחיפה היא הדרך בה אתה מעביר התחייבויות מהמאגר המקומי שלך למאגר מרוחק.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50">
                <a:solidFill>
                  <a:srgbClr val="202124"/>
                </a:solidFill>
                <a:highlight>
                  <a:srgbClr val="FFFFFF"/>
                </a:highlight>
              </a:rPr>
              <a:t>כדי לדחוף הפעל את השורה הזו:</a:t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76200" marR="5207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650">
                <a:solidFill>
                  <a:srgbClr val="24292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git push -u origin main</a:t>
            </a:r>
            <a:endParaRPr b="1" sz="1650">
              <a:solidFill>
                <a:srgbClr val="24292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* main - is the name of the branch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16" name="Google Shape;21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1"/>
          <p:cNvSpPr txBox="1"/>
          <p:nvPr/>
        </p:nvSpPr>
        <p:spPr>
          <a:xfrm>
            <a:off x="311700" y="1143925"/>
            <a:ext cx="8520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מזל טוב! המאגר הראשון שלך מוכן ונדחף!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נסה לרענן את דף github, תראה את תיקיית הפרויקט שלך.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2" name="Google Shape;22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First Git repository in Github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23" name="Google Shape;22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9888" y="2149975"/>
            <a:ext cx="5384225" cy="27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1"/>
          <p:cNvSpPr/>
          <p:nvPr/>
        </p:nvSpPr>
        <p:spPr>
          <a:xfrm>
            <a:off x="2910950" y="2864650"/>
            <a:ext cx="261600" cy="1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41"/>
          <p:cNvSpPr/>
          <p:nvPr/>
        </p:nvSpPr>
        <p:spPr>
          <a:xfrm>
            <a:off x="1992226" y="2361447"/>
            <a:ext cx="261600" cy="100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2"/>
          <p:cNvSpPr txBox="1"/>
          <p:nvPr/>
        </p:nvSpPr>
        <p:spPr>
          <a:xfrm>
            <a:off x="311700" y="1143925"/>
            <a:ext cx="85206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ב-Git, remote הוא הפניה למאגר שנמצא בשרת אחר, בדרך כלל באינטרנט.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מאגר מרוחק הוא עותק של המאגר שאתה עובד עליו, אך הוא מאוחסן בשרת אחר.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When you clone a repository, Git automatically creates a remote called "origin", which points to the original repository that you cloned.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1" name="Google Shape;231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Remote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/>
        </p:nvSpPr>
        <p:spPr>
          <a:xfrm>
            <a:off x="311700" y="1143925"/>
            <a:ext cx="85206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To push your code changes to a Git repository, follow these steps: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Use the "</a:t>
            </a:r>
            <a:r>
              <a:rPr b="1" lang="en-GB" sz="1600">
                <a:solidFill>
                  <a:schemeClr val="dk1"/>
                </a:solidFill>
              </a:rPr>
              <a:t>git add</a:t>
            </a:r>
            <a:r>
              <a:rPr lang="en-GB" sz="1600">
                <a:solidFill>
                  <a:schemeClr val="dk1"/>
                </a:solidFill>
              </a:rPr>
              <a:t>" command to add the changes you want to commit to the staging area. If you want to commit all changes in the current directory, run the command: </a:t>
            </a:r>
            <a:r>
              <a:rPr b="1" lang="en-GB" sz="1600">
                <a:solidFill>
                  <a:schemeClr val="dk1"/>
                </a:solidFill>
              </a:rPr>
              <a:t>git add .</a:t>
            </a:r>
            <a:r>
              <a:rPr lang="en-GB" sz="1600">
                <a:solidFill>
                  <a:schemeClr val="dk1"/>
                </a:solidFill>
              </a:rPr>
              <a:t>  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Use the "</a:t>
            </a:r>
            <a:r>
              <a:rPr b="1" lang="en-GB" sz="1600">
                <a:solidFill>
                  <a:schemeClr val="dk1"/>
                </a:solidFill>
              </a:rPr>
              <a:t>git commit</a:t>
            </a:r>
            <a:r>
              <a:rPr lang="en-GB" sz="1600">
                <a:solidFill>
                  <a:schemeClr val="dk1"/>
                </a:solidFill>
              </a:rPr>
              <a:t>" command to commit the changes you added to the staging area. For example, run the command: </a:t>
            </a:r>
            <a:r>
              <a:rPr b="1" lang="en-GB" sz="1600">
                <a:solidFill>
                  <a:schemeClr val="dk1"/>
                </a:solidFill>
              </a:rPr>
              <a:t>git commit -m “Commit message here"</a:t>
            </a:r>
            <a:r>
              <a:rPr lang="en-GB" sz="1600">
                <a:solidFill>
                  <a:schemeClr val="dk1"/>
                </a:solidFill>
              </a:rPr>
              <a:t> 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Use the "</a:t>
            </a:r>
            <a:r>
              <a:rPr b="1" lang="en-GB" sz="1600">
                <a:solidFill>
                  <a:schemeClr val="dk1"/>
                </a:solidFill>
              </a:rPr>
              <a:t>git push</a:t>
            </a:r>
            <a:r>
              <a:rPr lang="en-GB" sz="1600">
                <a:solidFill>
                  <a:schemeClr val="dk1"/>
                </a:solidFill>
              </a:rPr>
              <a:t>" command to push your committed changes to the remote Git repository. For example, run the command: </a:t>
            </a:r>
            <a:r>
              <a:rPr b="1" lang="en-GB" sz="1600">
                <a:solidFill>
                  <a:schemeClr val="dk1"/>
                </a:solidFill>
              </a:rPr>
              <a:t>git push origin master</a:t>
            </a:r>
            <a:r>
              <a:rPr lang="en-GB" sz="1600">
                <a:solidFill>
                  <a:schemeClr val="dk1"/>
                </a:solidFill>
              </a:rPr>
              <a:t> to push your changes to the "master" branch of the "origin" remote.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37" name="Google Shape;237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Update code changes to a Git repository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/>
          <p:nvPr/>
        </p:nvSpPr>
        <p:spPr>
          <a:xfrm>
            <a:off x="311700" y="1143925"/>
            <a:ext cx="8520600" cy="130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בצע כמה שינויים בקוד שלך ודחוף אותו.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התחייב עם ההודעה "התחייבות שנייה".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43" name="Google Shape;24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תרגול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7"/>
          <p:cNvSpPr txBox="1"/>
          <p:nvPr/>
        </p:nvSpPr>
        <p:spPr>
          <a:xfrm>
            <a:off x="311700" y="1143925"/>
            <a:ext cx="85206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dk1"/>
                </a:solidFill>
              </a:rPr>
              <a:t>Git היא מערכת בקרת גרסאות פופולרית.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מערכת בקרת גרסאות (VCS) היא תוכנה המסייעת למפתחי תוכנה לעבוד יחד ולשמור על היסטוריה מלאה של עבודתם.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הפונקציות של VCS -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מאפשר למפתחים לעבוד בו זמנית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אינו מאפשר החלפת השינויים אחד של השני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שומר על היסטוריה של כל גרסה - עקוב אחר שינויים בקוד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  <a:highlight>
                  <a:srgbClr val="FFFFFF"/>
                </a:highlight>
              </a:rPr>
              <a:t>Git ו-GitHub הם דברים שונים.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13" name="Google Shape;11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What is Git?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14" name="Google Shape;11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50" y="2225475"/>
            <a:ext cx="2176050" cy="1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78300" y="445025"/>
            <a:ext cx="854000" cy="85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5"/>
          <p:cNvSpPr txBox="1"/>
          <p:nvPr>
            <p:ph type="title"/>
          </p:nvPr>
        </p:nvSpPr>
        <p:spPr>
          <a:xfrm>
            <a:off x="311700" y="33450"/>
            <a:ext cx="8520600" cy="42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Branch </a:t>
            </a:r>
            <a:endParaRPr/>
          </a:p>
        </p:txBody>
      </p:sp>
      <p:graphicFrame>
        <p:nvGraphicFramePr>
          <p:cNvPr id="249" name="Google Shape;249;p45"/>
          <p:cNvGraphicFramePr/>
          <p:nvPr/>
        </p:nvGraphicFramePr>
        <p:xfrm>
          <a:off x="311700" y="485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{79A112F0-2E23-4A82-BBBE-B03E03D47549}</a:tableStyleId>
              </a:tblPr>
              <a:tblGrid>
                <a:gridCol w="2863400"/>
                <a:gridCol w="1510625"/>
                <a:gridCol w="2187025"/>
                <a:gridCol w="21870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checkout -b &lt;branch name&gt;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Git checkout -b asaf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Create new branch named asaf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add . 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commit -m”first commit asaf branch” 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push origin asaf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The code push to asaf branch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checkout main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rgbClr val="980000"/>
                          </a:solidFill>
                        </a:rPr>
                        <a:t>Git pull origin main</a:t>
                      </a:r>
                      <a:endParaRPr>
                        <a:solidFill>
                          <a:srgbClr val="980000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merge asaf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המיזוג רק על המחשב שלך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add .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commit -am”merge asaf”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Git push origin main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1" algn="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GB">
                          <a:solidFill>
                            <a:schemeClr val="dk1"/>
                          </a:solidFill>
                        </a:rPr>
                        <a:t>דחיפת המיזוג לגיט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311700" y="1143925"/>
            <a:ext cx="852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Git ignore הוא תכונה של Git המאפשרת לך לציין קבצים או ספריות שאתה רוצה ש-Git יתעלם מהם כאשר אתה מבצע שינויים במאגר.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כאשר אתה מוסיף קבצים או ספריות למאגר Git, Git עוקב אחר שינויים בקבצים ובספריות האלה כברירת מחדל.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עם זאת, עשויים להיות קבצים או ספריות שאינך רוצה לעקוב אחריהם או לכלול במאגר, כגון קבצים זמניים, קובצי יומן או חפצי בנייה.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55" name="Google Shape;25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.gitignore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56" name="Google Shape;25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9982" y="3577421"/>
            <a:ext cx="2684025" cy="148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7"/>
          <p:cNvSpPr txBox="1"/>
          <p:nvPr/>
        </p:nvSpPr>
        <p:spPr>
          <a:xfrm>
            <a:off x="311700" y="1143925"/>
            <a:ext cx="8520600" cy="3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To use Git ignore, you create a file called ".gitignore" in the root directory of your Git repository.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This file contains a list of files, directories, or file patterns that Git should ignore. For example, if you want Git to ignore all files with a ".log" extension, you can add the following line to your .gitignore file: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62" name="Google Shape;26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.gitignore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263" name="Google Shape;2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63" y="1905175"/>
            <a:ext cx="1609725" cy="1552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" name="Google Shape;264;p47"/>
          <p:cNvCxnSpPr/>
          <p:nvPr/>
        </p:nvCxnSpPr>
        <p:spPr>
          <a:xfrm flipH="1">
            <a:off x="1471813" y="2429866"/>
            <a:ext cx="633900" cy="442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5" name="Google Shape;265;p47"/>
          <p:cNvPicPr preferRelativeResize="0"/>
          <p:nvPr/>
        </p:nvPicPr>
        <p:blipFill rotWithShape="1">
          <a:blip r:embed="rId4">
            <a:alphaModFix/>
          </a:blip>
          <a:srcRect b="0" l="0" r="0" t="7097"/>
          <a:stretch/>
        </p:blipFill>
        <p:spPr>
          <a:xfrm>
            <a:off x="2804325" y="4304050"/>
            <a:ext cx="1219650" cy="68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8"/>
          <p:cNvSpPr txBox="1"/>
          <p:nvPr>
            <p:ph type="title"/>
          </p:nvPr>
        </p:nvSpPr>
        <p:spPr>
          <a:xfrm>
            <a:off x="239075" y="2236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</a:rPr>
              <a:t>Git With Vs code 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UnTracked </a:t>
            </a:r>
            <a:endParaRPr/>
          </a:p>
        </p:txBody>
      </p:sp>
      <p:pic>
        <p:nvPicPr>
          <p:cNvPr id="276" name="Google Shape;27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22" y="1391750"/>
            <a:ext cx="2786926" cy="248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commit</a:t>
            </a:r>
            <a:r>
              <a:rPr lang="en-GB"/>
              <a:t> </a:t>
            </a:r>
            <a:endParaRPr/>
          </a:p>
        </p:txBody>
      </p:sp>
      <p:pic>
        <p:nvPicPr>
          <p:cNvPr id="282" name="Google Shape;28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9972" y="1017725"/>
            <a:ext cx="3263091" cy="3820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50"/>
          <p:cNvSpPr txBox="1"/>
          <p:nvPr/>
        </p:nvSpPr>
        <p:spPr>
          <a:xfrm>
            <a:off x="3667025" y="4018000"/>
            <a:ext cx="13407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Open file</a:t>
            </a:r>
            <a:endParaRPr/>
          </a:p>
        </p:txBody>
      </p:sp>
      <p:sp>
        <p:nvSpPr>
          <p:cNvPr id="284" name="Google Shape;284;p50"/>
          <p:cNvSpPr txBox="1"/>
          <p:nvPr/>
        </p:nvSpPr>
        <p:spPr>
          <a:xfrm>
            <a:off x="5329450" y="4018000"/>
            <a:ext cx="10509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Discard changes</a:t>
            </a:r>
            <a:endParaRPr/>
          </a:p>
        </p:txBody>
      </p:sp>
      <p:sp>
        <p:nvSpPr>
          <p:cNvPr id="285" name="Google Shape;285;p50"/>
          <p:cNvSpPr txBox="1"/>
          <p:nvPr/>
        </p:nvSpPr>
        <p:spPr>
          <a:xfrm>
            <a:off x="6679975" y="4018000"/>
            <a:ext cx="12471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stage changes</a:t>
            </a:r>
            <a:endParaRPr/>
          </a:p>
        </p:txBody>
      </p:sp>
      <p:cxnSp>
        <p:nvCxnSpPr>
          <p:cNvPr id="286" name="Google Shape;286;p50"/>
          <p:cNvCxnSpPr>
            <a:stCxn id="283" idx="0"/>
          </p:cNvCxnSpPr>
          <p:nvPr/>
        </p:nvCxnSpPr>
        <p:spPr>
          <a:xfrm flipH="1" rot="10800000">
            <a:off x="4337375" y="3485500"/>
            <a:ext cx="11208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7" name="Google Shape;287;p50"/>
          <p:cNvCxnSpPr>
            <a:stCxn id="284" idx="0"/>
          </p:cNvCxnSpPr>
          <p:nvPr/>
        </p:nvCxnSpPr>
        <p:spPr>
          <a:xfrm rot="10800000">
            <a:off x="5821300" y="3533800"/>
            <a:ext cx="33600" cy="4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8" name="Google Shape;288;p50"/>
          <p:cNvCxnSpPr>
            <a:stCxn id="285" idx="0"/>
          </p:cNvCxnSpPr>
          <p:nvPr/>
        </p:nvCxnSpPr>
        <p:spPr>
          <a:xfrm rot="10800000">
            <a:off x="6123925" y="3509800"/>
            <a:ext cx="1179600" cy="50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Make a commit </a:t>
            </a:r>
            <a:endParaRPr/>
          </a:p>
        </p:txBody>
      </p:sp>
      <p:sp>
        <p:nvSpPr>
          <p:cNvPr id="294" name="Google Shape;294;p51"/>
          <p:cNvSpPr txBox="1"/>
          <p:nvPr/>
        </p:nvSpPr>
        <p:spPr>
          <a:xfrm>
            <a:off x="3485475" y="4018000"/>
            <a:ext cx="15222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Previous version</a:t>
            </a:r>
            <a:endParaRPr/>
          </a:p>
        </p:txBody>
      </p:sp>
      <p:sp>
        <p:nvSpPr>
          <p:cNvPr id="295" name="Google Shape;295;p51"/>
          <p:cNvSpPr txBox="1"/>
          <p:nvPr/>
        </p:nvSpPr>
        <p:spPr>
          <a:xfrm>
            <a:off x="5414150" y="4018000"/>
            <a:ext cx="1774800" cy="520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Current version </a:t>
            </a:r>
            <a:endParaRPr/>
          </a:p>
        </p:txBody>
      </p:sp>
      <p:cxnSp>
        <p:nvCxnSpPr>
          <p:cNvPr id="296" name="Google Shape;296;p51"/>
          <p:cNvCxnSpPr>
            <a:stCxn id="294" idx="0"/>
          </p:cNvCxnSpPr>
          <p:nvPr/>
        </p:nvCxnSpPr>
        <p:spPr>
          <a:xfrm rot="10800000">
            <a:off x="4229775" y="3485500"/>
            <a:ext cx="16800" cy="53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7" name="Google Shape;297;p51"/>
          <p:cNvCxnSpPr/>
          <p:nvPr/>
        </p:nvCxnSpPr>
        <p:spPr>
          <a:xfrm rot="10800000">
            <a:off x="6284750" y="3509650"/>
            <a:ext cx="33600" cy="48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8" name="Google Shape;29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0784" y="1017723"/>
            <a:ext cx="4238566" cy="245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After Clicking on Stage changes </a:t>
            </a:r>
            <a:endParaRPr/>
          </a:p>
        </p:txBody>
      </p:sp>
      <p:pic>
        <p:nvPicPr>
          <p:cNvPr id="304" name="Google Shape;30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600" y="1533200"/>
            <a:ext cx="2345983" cy="2333302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 txBox="1"/>
          <p:nvPr/>
        </p:nvSpPr>
        <p:spPr>
          <a:xfrm>
            <a:off x="5893850" y="2451750"/>
            <a:ext cx="1972800" cy="4962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- index added</a:t>
            </a:r>
            <a:endParaRPr/>
          </a:p>
        </p:txBody>
      </p:sp>
      <p:cxnSp>
        <p:nvCxnSpPr>
          <p:cNvPr id="306" name="Google Shape;306;p52"/>
          <p:cNvCxnSpPr>
            <a:stCxn id="305" idx="1"/>
            <a:endCxn id="304" idx="3"/>
          </p:cNvCxnSpPr>
          <p:nvPr/>
        </p:nvCxnSpPr>
        <p:spPr>
          <a:xfrm rot="10800000">
            <a:off x="5124650" y="2699850"/>
            <a:ext cx="769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pic>
        <p:nvPicPr>
          <p:cNvPr id="312" name="Google Shape;31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9675" y="903875"/>
            <a:ext cx="4073510" cy="3820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3" name="Google Shape;313;p53"/>
          <p:cNvCxnSpPr/>
          <p:nvPr/>
        </p:nvCxnSpPr>
        <p:spPr>
          <a:xfrm>
            <a:off x="2069500" y="1621725"/>
            <a:ext cx="146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4" name="Google Shape;314;p53"/>
          <p:cNvSpPr txBox="1"/>
          <p:nvPr/>
        </p:nvSpPr>
        <p:spPr>
          <a:xfrm>
            <a:off x="290450" y="1294950"/>
            <a:ext cx="1670100" cy="447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pic>
        <p:nvPicPr>
          <p:cNvPr id="320" name="Google Shape;3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1375" y="1448475"/>
            <a:ext cx="3110074" cy="2917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1" name="Google Shape;321;p54"/>
          <p:cNvCxnSpPr/>
          <p:nvPr/>
        </p:nvCxnSpPr>
        <p:spPr>
          <a:xfrm>
            <a:off x="1981800" y="2003000"/>
            <a:ext cx="777600" cy="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22" name="Google Shape;322;p54"/>
          <p:cNvSpPr txBox="1"/>
          <p:nvPr/>
        </p:nvSpPr>
        <p:spPr>
          <a:xfrm>
            <a:off x="311700" y="1779050"/>
            <a:ext cx="1670100" cy="4479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pic>
        <p:nvPicPr>
          <p:cNvPr id="323" name="Google Shape;3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54600" y="1387329"/>
            <a:ext cx="3110074" cy="2978433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4"/>
          <p:cNvSpPr txBox="1"/>
          <p:nvPr/>
        </p:nvSpPr>
        <p:spPr>
          <a:xfrm>
            <a:off x="3546000" y="641425"/>
            <a:ext cx="1536900" cy="4479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 commit</a:t>
            </a:r>
            <a:endParaRPr/>
          </a:p>
        </p:txBody>
      </p:sp>
      <p:cxnSp>
        <p:nvCxnSpPr>
          <p:cNvPr id="325" name="Google Shape;325;p54"/>
          <p:cNvCxnSpPr>
            <a:stCxn id="324" idx="2"/>
          </p:cNvCxnSpPr>
          <p:nvPr/>
        </p:nvCxnSpPr>
        <p:spPr>
          <a:xfrm flipH="1">
            <a:off x="4199550" y="1089325"/>
            <a:ext cx="114900" cy="11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p54"/>
          <p:cNvCxnSpPr>
            <a:stCxn id="320" idx="3"/>
            <a:endCxn id="323" idx="1"/>
          </p:cNvCxnSpPr>
          <p:nvPr/>
        </p:nvCxnSpPr>
        <p:spPr>
          <a:xfrm flipH="1" rot="10800000">
            <a:off x="5271449" y="2876513"/>
            <a:ext cx="483300" cy="3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8"/>
          <p:cNvSpPr txBox="1"/>
          <p:nvPr/>
        </p:nvSpPr>
        <p:spPr>
          <a:xfrm>
            <a:off x="311700" y="1143925"/>
            <a:ext cx="85206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GitHub היא חברה למטרות רווח המציעה שירות אירוח של מאגר Git מבוסס ענן.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בעיקרו של דבר, זה מקל בהרבה על יחידים וצוותים להשתמש ב-Git עבור בקרת גרסאות ושיתוף פעולה.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הממשק של GitHub מספיק ידידותי למשתמש כך שגם קודנים מתחילים יכולים לנצל את היתרונות של Git.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ללא GitHub, השימוש ב-Git מצריך בדרך כלל קצת יותר ידע טכני ושימוש בשורת הפקודה.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What is GitHub?</a:t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22" name="Google Shape;12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0875" y="293550"/>
            <a:ext cx="794625" cy="7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 message</a:t>
            </a:r>
            <a:endParaRPr/>
          </a:p>
        </p:txBody>
      </p:sp>
      <p:cxnSp>
        <p:nvCxnSpPr>
          <p:cNvPr id="332" name="Google Shape;332;p55"/>
          <p:cNvCxnSpPr/>
          <p:nvPr/>
        </p:nvCxnSpPr>
        <p:spPr>
          <a:xfrm flipH="1">
            <a:off x="4816825" y="1998500"/>
            <a:ext cx="856200" cy="1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3" name="Google Shape;333;p55"/>
          <p:cNvSpPr txBox="1"/>
          <p:nvPr/>
        </p:nvSpPr>
        <p:spPr>
          <a:xfrm>
            <a:off x="5978550" y="1779050"/>
            <a:ext cx="2090700" cy="6534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נעלמו הסמלים(האותיות)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יש לנו commit  </a:t>
            </a:r>
            <a:endParaRPr/>
          </a:p>
        </p:txBody>
      </p:sp>
      <p:pic>
        <p:nvPicPr>
          <p:cNvPr id="334" name="Google Shape;33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325" y="1423275"/>
            <a:ext cx="1856574" cy="1794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a1.html</a:t>
            </a:r>
            <a:endParaRPr/>
          </a:p>
        </p:txBody>
      </p:sp>
      <p:pic>
        <p:nvPicPr>
          <p:cNvPr id="340" name="Google Shape;34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425" y="931875"/>
            <a:ext cx="2370176" cy="23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6"/>
          <p:cNvSpPr txBox="1"/>
          <p:nvPr/>
        </p:nvSpPr>
        <p:spPr>
          <a:xfrm>
            <a:off x="6692575" y="1010575"/>
            <a:ext cx="2090700" cy="895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צבע שם הקובץ השתנה לחום ונוספה האות M. v מציין modifies </a:t>
            </a:r>
            <a:endParaRPr/>
          </a:p>
        </p:txBody>
      </p:sp>
      <p:cxnSp>
        <p:nvCxnSpPr>
          <p:cNvPr id="342" name="Google Shape;342;p56"/>
          <p:cNvCxnSpPr/>
          <p:nvPr/>
        </p:nvCxnSpPr>
        <p:spPr>
          <a:xfrm rot="10800000">
            <a:off x="5128900" y="1452325"/>
            <a:ext cx="14037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3" name="Google Shape;3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177" y="1010575"/>
            <a:ext cx="2212824" cy="21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4" name="Google Shape;344;p56"/>
          <p:cNvCxnSpPr>
            <a:stCxn id="345" idx="0"/>
          </p:cNvCxnSpPr>
          <p:nvPr/>
        </p:nvCxnSpPr>
        <p:spPr>
          <a:xfrm flipH="1" rot="10800000">
            <a:off x="478075" y="1851500"/>
            <a:ext cx="5628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p56"/>
          <p:cNvSpPr txBox="1"/>
          <p:nvPr/>
        </p:nvSpPr>
        <p:spPr>
          <a:xfrm>
            <a:off x="108925" y="2081600"/>
            <a:ext cx="738300" cy="3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Changing a1.html</a:t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2425" y="931875"/>
            <a:ext cx="2370176" cy="2383026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57"/>
          <p:cNvSpPr txBox="1"/>
          <p:nvPr/>
        </p:nvSpPr>
        <p:spPr>
          <a:xfrm>
            <a:off x="6692575" y="1010575"/>
            <a:ext cx="2090700" cy="8955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צבע שם הקובץ השתנה לחום ונוספה האות M. v מציין modifies </a:t>
            </a:r>
            <a:endParaRPr/>
          </a:p>
        </p:txBody>
      </p:sp>
      <p:cxnSp>
        <p:nvCxnSpPr>
          <p:cNvPr id="353" name="Google Shape;353;p57"/>
          <p:cNvCxnSpPr/>
          <p:nvPr/>
        </p:nvCxnSpPr>
        <p:spPr>
          <a:xfrm rot="10800000">
            <a:off x="5128900" y="1452325"/>
            <a:ext cx="1403700" cy="1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4" name="Google Shape;35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0177" y="1010575"/>
            <a:ext cx="2212824" cy="2130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5" name="Google Shape;355;p57"/>
          <p:cNvCxnSpPr>
            <a:stCxn id="356" idx="0"/>
          </p:cNvCxnSpPr>
          <p:nvPr/>
        </p:nvCxnSpPr>
        <p:spPr>
          <a:xfrm flipH="1" rot="10800000">
            <a:off x="478075" y="1851500"/>
            <a:ext cx="562800" cy="23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6" name="Google Shape;356;p57"/>
          <p:cNvSpPr txBox="1"/>
          <p:nvPr/>
        </p:nvSpPr>
        <p:spPr>
          <a:xfrm>
            <a:off x="108925" y="2081600"/>
            <a:ext cx="738300" cy="375300"/>
          </a:xfrm>
          <a:prstGeom prst="rect">
            <a:avLst/>
          </a:prstGeom>
          <a:solidFill>
            <a:srgbClr val="F9CB9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click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התעלמות משינוי</a:t>
            </a:r>
            <a:endParaRPr/>
          </a:p>
        </p:txBody>
      </p:sp>
      <p:pic>
        <p:nvPicPr>
          <p:cNvPr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01" y="1695400"/>
            <a:ext cx="2306600" cy="238517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58"/>
          <p:cNvSpPr txBox="1"/>
          <p:nvPr/>
        </p:nvSpPr>
        <p:spPr>
          <a:xfrm>
            <a:off x="1343000" y="3388313"/>
            <a:ext cx="18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להתעלם מהשינוי </a:t>
            </a:r>
            <a:endParaRPr/>
          </a:p>
        </p:txBody>
      </p:sp>
      <p:cxnSp>
        <p:nvCxnSpPr>
          <p:cNvPr id="364" name="Google Shape;364;p58"/>
          <p:cNvCxnSpPr>
            <a:stCxn id="363" idx="0"/>
          </p:cNvCxnSpPr>
          <p:nvPr/>
        </p:nvCxnSpPr>
        <p:spPr>
          <a:xfrm flipH="1" rot="10800000">
            <a:off x="2286950" y="2831813"/>
            <a:ext cx="2910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התעלמות משינוי - צריך להיות מאוד זהיר שבוחרים באפשרות זו כי זה יבטל לנו את השינויים. </a:t>
            </a:r>
            <a:endParaRPr/>
          </a:p>
        </p:txBody>
      </p:sp>
      <p:pic>
        <p:nvPicPr>
          <p:cNvPr id="370" name="Google Shape;37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301" y="1695400"/>
            <a:ext cx="2306600" cy="238517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9"/>
          <p:cNvSpPr txBox="1"/>
          <p:nvPr/>
        </p:nvSpPr>
        <p:spPr>
          <a:xfrm>
            <a:off x="1343000" y="3388313"/>
            <a:ext cx="1887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להתעלם מהשינוי </a:t>
            </a:r>
            <a:endParaRPr/>
          </a:p>
        </p:txBody>
      </p:sp>
      <p:cxnSp>
        <p:nvCxnSpPr>
          <p:cNvPr id="372" name="Google Shape;372;p59"/>
          <p:cNvCxnSpPr>
            <a:stCxn id="371" idx="0"/>
          </p:cNvCxnSpPr>
          <p:nvPr/>
        </p:nvCxnSpPr>
        <p:spPr>
          <a:xfrm flipH="1" rot="10800000">
            <a:off x="2286950" y="2831813"/>
            <a:ext cx="291000" cy="55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נקודת מבט של עץ תיקיות או קבצים</a:t>
            </a:r>
            <a:endParaRPr/>
          </a:p>
        </p:txBody>
      </p:sp>
      <p:pic>
        <p:nvPicPr>
          <p:cNvPr id="378" name="Google Shape;37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1225" y="1524900"/>
            <a:ext cx="3670926" cy="303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9" name="Google Shape;379;p60"/>
          <p:cNvCxnSpPr/>
          <p:nvPr/>
        </p:nvCxnSpPr>
        <p:spPr>
          <a:xfrm>
            <a:off x="4974075" y="1137625"/>
            <a:ext cx="36300" cy="81090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הוספת remote </a:t>
            </a:r>
            <a:r>
              <a:rPr lang="en-GB"/>
              <a:t>repository</a:t>
            </a:r>
            <a:endParaRPr/>
          </a:p>
        </p:txBody>
      </p:sp>
      <p:pic>
        <p:nvPicPr>
          <p:cNvPr id="385" name="Google Shape;38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5925" y="1085425"/>
            <a:ext cx="651132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Push </a:t>
            </a:r>
            <a:endParaRPr/>
          </a:p>
        </p:txBody>
      </p:sp>
      <p:pic>
        <p:nvPicPr>
          <p:cNvPr id="391" name="Google Shape;39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461" y="1373700"/>
            <a:ext cx="4533074" cy="3303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Pull</a:t>
            </a:r>
            <a:r>
              <a:rPr lang="en-GB"/>
              <a:t> changes </a:t>
            </a:r>
            <a:endParaRPr/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798" y="1386600"/>
            <a:ext cx="4164299" cy="306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branch</a:t>
            </a:r>
            <a:endParaRPr/>
          </a:p>
        </p:txBody>
      </p:sp>
      <p:pic>
        <p:nvPicPr>
          <p:cNvPr id="403" name="Google Shape;40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98125"/>
            <a:ext cx="3984299" cy="259482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4"/>
          <p:cNvSpPr/>
          <p:nvPr/>
        </p:nvSpPr>
        <p:spPr>
          <a:xfrm>
            <a:off x="5542875" y="1210225"/>
            <a:ext cx="847200" cy="7140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main</a:t>
            </a:r>
            <a:endParaRPr/>
          </a:p>
        </p:txBody>
      </p:sp>
      <p:sp>
        <p:nvSpPr>
          <p:cNvPr id="405" name="Google Shape;405;p64"/>
          <p:cNvSpPr/>
          <p:nvPr/>
        </p:nvSpPr>
        <p:spPr>
          <a:xfrm>
            <a:off x="6711875" y="1210225"/>
            <a:ext cx="1293900" cy="859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Commit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9"/>
          <p:cNvSpPr txBox="1"/>
          <p:nvPr/>
        </p:nvSpPr>
        <p:spPr>
          <a:xfrm>
            <a:off x="311700" y="1143925"/>
            <a:ext cx="8520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למעלה מ-70% מהמפתחים משתמשים ב-Git!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מפתחים יכולים לעבוד יחד מכל מקום בעולם.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מפתחים יכולים לראות את ההיסטוריה המלאה של הפרויקט.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GB" sz="1600">
                <a:solidFill>
                  <a:schemeClr val="dk1"/>
                </a:solidFill>
              </a:rPr>
              <a:t>מפתחים יכולים לחזור לגרסאות קודמות של פרויקט.</a:t>
            </a:r>
            <a:endParaRPr sz="1600">
              <a:solidFill>
                <a:schemeClr val="dk1"/>
              </a:solidFill>
            </a:endParaRPr>
          </a:p>
          <a:p>
            <a:pPr indent="0" lvl="0" marL="45720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28" name="Google Shape;12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למה Git?</a:t>
            </a:r>
            <a:endParaRPr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5"/>
          <p:cNvSpPr txBox="1"/>
          <p:nvPr>
            <p:ph type="title"/>
          </p:nvPr>
        </p:nvSpPr>
        <p:spPr>
          <a:xfrm>
            <a:off x="311700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Create a branch</a:t>
            </a:r>
            <a:endParaRPr/>
          </a:p>
        </p:txBody>
      </p:sp>
      <p:pic>
        <p:nvPicPr>
          <p:cNvPr id="411" name="Google Shape;4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77100"/>
            <a:ext cx="3448726" cy="28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187100"/>
            <a:ext cx="6510100" cy="180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6"/>
          <p:cNvSpPr txBox="1"/>
          <p:nvPr>
            <p:ph type="title"/>
          </p:nvPr>
        </p:nvSpPr>
        <p:spPr>
          <a:xfrm>
            <a:off x="311700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Checkout</a:t>
            </a:r>
            <a:r>
              <a:rPr lang="en-GB"/>
              <a:t> a branch</a:t>
            </a:r>
            <a:endParaRPr/>
          </a:p>
        </p:txBody>
      </p:sp>
      <p:pic>
        <p:nvPicPr>
          <p:cNvPr id="418" name="Google Shape;41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475" y="666750"/>
            <a:ext cx="6773507" cy="41719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9" name="Google Shape;419;p66"/>
          <p:cNvCxnSpPr/>
          <p:nvPr/>
        </p:nvCxnSpPr>
        <p:spPr>
          <a:xfrm flipH="1" rot="10800000">
            <a:off x="169425" y="4756225"/>
            <a:ext cx="810900" cy="36300"/>
          </a:xfrm>
          <a:prstGeom prst="straightConnector1">
            <a:avLst/>
          </a:prstGeom>
          <a:noFill/>
          <a:ln cap="flat" cmpd="sng" w="76200">
            <a:solidFill>
              <a:srgbClr val="2F9C0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7"/>
          <p:cNvSpPr txBox="1"/>
          <p:nvPr>
            <p:ph type="title"/>
          </p:nvPr>
        </p:nvSpPr>
        <p:spPr>
          <a:xfrm>
            <a:off x="311700" y="94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Checkout a branch</a:t>
            </a:r>
            <a:endParaRPr/>
          </a:p>
        </p:txBody>
      </p:sp>
      <p:cxnSp>
        <p:nvCxnSpPr>
          <p:cNvPr id="425" name="Google Shape;425;p67"/>
          <p:cNvCxnSpPr/>
          <p:nvPr/>
        </p:nvCxnSpPr>
        <p:spPr>
          <a:xfrm flipH="1" rot="10800000">
            <a:off x="-57850" y="3170825"/>
            <a:ext cx="810900" cy="36300"/>
          </a:xfrm>
          <a:prstGeom prst="straightConnector1">
            <a:avLst/>
          </a:prstGeom>
          <a:noFill/>
          <a:ln cap="flat" cmpd="sng" w="76200">
            <a:solidFill>
              <a:srgbClr val="2F9C0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6" name="Google Shape;42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050" y="1459839"/>
            <a:ext cx="7366936" cy="2532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Push a branch</a:t>
            </a:r>
            <a:endParaRPr/>
          </a:p>
        </p:txBody>
      </p:sp>
      <p:pic>
        <p:nvPicPr>
          <p:cNvPr id="432" name="Google Shape;4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950" y="1017725"/>
            <a:ext cx="6148094" cy="3820976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8"/>
          <p:cNvSpPr txBox="1"/>
          <p:nvPr/>
        </p:nvSpPr>
        <p:spPr>
          <a:xfrm>
            <a:off x="2087925" y="2633975"/>
            <a:ext cx="1457700" cy="4698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click here </a:t>
            </a:r>
            <a:endParaRPr/>
          </a:p>
        </p:txBody>
      </p:sp>
      <p:cxnSp>
        <p:nvCxnSpPr>
          <p:cNvPr id="434" name="Google Shape;434;p68"/>
          <p:cNvCxnSpPr>
            <a:stCxn id="433" idx="0"/>
          </p:cNvCxnSpPr>
          <p:nvPr/>
        </p:nvCxnSpPr>
        <p:spPr>
          <a:xfrm flipH="1" rot="10800000">
            <a:off x="2816775" y="2116175"/>
            <a:ext cx="6000" cy="517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Merge branch to origin master </a:t>
            </a:r>
            <a:endParaRPr/>
          </a:p>
        </p:txBody>
      </p:sp>
      <p:sp>
        <p:nvSpPr>
          <p:cNvPr id="440" name="Google Shape;440;p69"/>
          <p:cNvSpPr txBox="1"/>
          <p:nvPr/>
        </p:nvSpPr>
        <p:spPr>
          <a:xfrm>
            <a:off x="531350" y="976175"/>
            <a:ext cx="5053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out to origin master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menu - &gt; branch - &gt; merge branch </a:t>
            </a:r>
            <a:endParaRPr/>
          </a:p>
        </p:txBody>
      </p:sp>
      <p:pic>
        <p:nvPicPr>
          <p:cNvPr id="441" name="Google Shape;441;p69"/>
          <p:cNvPicPr preferRelativeResize="0"/>
          <p:nvPr/>
        </p:nvPicPr>
        <p:blipFill rotWithShape="1">
          <a:blip r:embed="rId3">
            <a:alphaModFix/>
          </a:blip>
          <a:srcRect b="5884" l="0" r="0" t="5893"/>
          <a:stretch/>
        </p:blipFill>
        <p:spPr>
          <a:xfrm>
            <a:off x="602824" y="1586620"/>
            <a:ext cx="5053799" cy="3140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Rename branch </a:t>
            </a:r>
            <a:endParaRPr/>
          </a:p>
        </p:txBody>
      </p:sp>
      <p:sp>
        <p:nvSpPr>
          <p:cNvPr id="447" name="Google Shape;447;p70"/>
          <p:cNvSpPr txBox="1"/>
          <p:nvPr/>
        </p:nvSpPr>
        <p:spPr>
          <a:xfrm>
            <a:off x="531350" y="976175"/>
            <a:ext cx="5053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Check out to your branch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menu - &gt; branch - &gt; rename  branch </a:t>
            </a:r>
            <a:endParaRPr/>
          </a:p>
        </p:txBody>
      </p:sp>
      <p:pic>
        <p:nvPicPr>
          <p:cNvPr id="448" name="Google Shape;44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450" y="1655675"/>
            <a:ext cx="5302757" cy="3183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Delete</a:t>
            </a:r>
            <a:r>
              <a:rPr lang="en-GB"/>
              <a:t> branch </a:t>
            </a:r>
            <a:endParaRPr/>
          </a:p>
        </p:txBody>
      </p:sp>
      <p:sp>
        <p:nvSpPr>
          <p:cNvPr id="454" name="Google Shape;454;p71"/>
          <p:cNvSpPr txBox="1"/>
          <p:nvPr/>
        </p:nvSpPr>
        <p:spPr>
          <a:xfrm>
            <a:off x="531350" y="976175"/>
            <a:ext cx="50538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צא מהענף שאותו אתה מעוניין למחוק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Go to menu - &gt; branch - &gt; delete branch  </a:t>
            </a:r>
            <a:endParaRPr/>
          </a:p>
        </p:txBody>
      </p:sp>
      <p:pic>
        <p:nvPicPr>
          <p:cNvPr id="455" name="Google Shape;45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700" y="1556922"/>
            <a:ext cx="5671749" cy="312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הסרת Remote </a:t>
            </a:r>
            <a:endParaRPr/>
          </a:p>
        </p:txBody>
      </p:sp>
      <p:pic>
        <p:nvPicPr>
          <p:cNvPr id="461" name="Google Shape;461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000" y="1017725"/>
            <a:ext cx="629279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פורק </a:t>
            </a:r>
            <a:endParaRPr/>
          </a:p>
        </p:txBody>
      </p:sp>
      <p:sp>
        <p:nvSpPr>
          <p:cNvPr id="467" name="Google Shape;467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למה משתמשים ב-Fork?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100">
                <a:solidFill>
                  <a:schemeClr val="dk1"/>
                </a:solidFill>
              </a:rPr>
              <a:t>תרומה לקוד פתוח</a:t>
            </a:r>
            <a:r>
              <a:rPr lang="en-GB" sz="1100">
                <a:solidFill>
                  <a:schemeClr val="dk1"/>
                </a:solidFill>
              </a:rPr>
              <a:t> - מאפשר למפתחים לשכפל פרויקטים, לשנות אותם ולשלוח </a:t>
            </a:r>
            <a:r>
              <a:rPr b="1" lang="en-GB" sz="1100">
                <a:solidFill>
                  <a:schemeClr val="dk1"/>
                </a:solidFill>
              </a:rPr>
              <a:t>Pull Request</a:t>
            </a:r>
            <a:r>
              <a:rPr lang="en-GB" sz="1100">
                <a:solidFill>
                  <a:schemeClr val="dk1"/>
                </a:solidFill>
              </a:rPr>
              <a:t> עם השיפורים שלהם לבעל המאגר המקורי.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100">
                <a:solidFill>
                  <a:schemeClr val="dk1"/>
                </a:solidFill>
              </a:rPr>
              <a:t>עבודה על שינויים באופן עצמאי</a:t>
            </a:r>
            <a:r>
              <a:rPr lang="en-GB" sz="1100">
                <a:solidFill>
                  <a:schemeClr val="dk1"/>
                </a:solidFill>
              </a:rPr>
              <a:t> - ניתן לבצע ניסויים, לשפר קוד ולבדוק שינויים לפני שמבקשים לשלב אותם במקור.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-GB" sz="1100">
                <a:solidFill>
                  <a:schemeClr val="dk1"/>
                </a:solidFill>
              </a:rPr>
              <a:t>שמירה על גרסה פרטית של פרויקט</a:t>
            </a:r>
            <a:r>
              <a:rPr lang="en-GB" sz="1100">
                <a:solidFill>
                  <a:schemeClr val="dk1"/>
                </a:solidFill>
              </a:rPr>
              <a:t> - אם רוצים לשמור עותק של קוד מסוים עם שינויים אישיים.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איך עושים Fork ב-GitHub?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היכנסו ל-GitHub והיכנסו למאגר הרצוי.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לחצו על הכפתור </a:t>
            </a:r>
            <a:r>
              <a:rPr b="1" lang="en-GB" sz="1100">
                <a:solidFill>
                  <a:schemeClr val="dk1"/>
                </a:solidFill>
              </a:rPr>
              <a:t>Fork</a:t>
            </a:r>
            <a:r>
              <a:rPr lang="en-GB" sz="1100">
                <a:solidFill>
                  <a:schemeClr val="dk1"/>
                </a:solidFill>
              </a:rPr>
              <a:t> (נמצא בצד ימין למעלה).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בחרו לאיזה חשבון GitHub לשכפל את המאגר.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כעת יש לכם עותק עצמאי של הפרויקט, ותוכלו לבצע בו שינויים.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30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6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תחילת העבודה עם Git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35" name="Google Shape;135;p30"/>
          <p:cNvSpPr txBox="1"/>
          <p:nvPr/>
        </p:nvSpPr>
        <p:spPr>
          <a:xfrm>
            <a:off x="311700" y="4663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ראשית, עליך להתקין את Git על ידי הורדתו מהאתר הבא:</a:t>
            </a:r>
            <a:r>
              <a:rPr lang="en-GB" sz="1600">
                <a:solidFill>
                  <a:schemeClr val="dk1"/>
                </a:solidFill>
              </a:rPr>
              <a:t> </a:t>
            </a:r>
            <a:r>
              <a:rPr lang="en-GB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https://git-scm.com/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36" name="Google Shape;136;p30"/>
          <p:cNvSpPr txBox="1"/>
          <p:nvPr/>
        </p:nvSpPr>
        <p:spPr>
          <a:xfrm>
            <a:off x="311700" y="825575"/>
            <a:ext cx="8520600" cy="392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מי שאם </a:t>
            </a:r>
            <a:r>
              <a:rPr lang="en-GB" sz="1600">
                <a:solidFill>
                  <a:srgbClr val="FF0000"/>
                </a:solidFill>
              </a:rPr>
              <a:t>מק</a:t>
            </a:r>
            <a:r>
              <a:rPr lang="en-GB" sz="1600">
                <a:solidFill>
                  <a:schemeClr val="dk1"/>
                </a:solidFill>
              </a:rPr>
              <a:t> צריך : brew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תחילה רשמו בטרמינל  :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brew --version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אם לא עובד גשו ל - </a:t>
            </a:r>
            <a:r>
              <a:rPr lang="en-GB" sz="1600" u="sng">
                <a:solidFill>
                  <a:schemeClr val="hlink"/>
                </a:solidFill>
                <a:hlinkClick r:id="rId4"/>
              </a:rPr>
              <a:t>https://brew.sh/</a:t>
            </a:r>
            <a:r>
              <a:rPr lang="en-GB" sz="1600">
                <a:solidFill>
                  <a:schemeClr val="dk1"/>
                </a:solidFill>
              </a:rPr>
              <a:t> והתקינו homebrew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בדקו בטרמינל - brew </a:t>
            </a:r>
            <a:r>
              <a:rPr lang="en-GB" sz="1600">
                <a:solidFill>
                  <a:schemeClr val="dk1"/>
                </a:solidFill>
              </a:rPr>
              <a:t>- -</a:t>
            </a:r>
            <a:r>
              <a:rPr lang="en-GB" sz="1600">
                <a:solidFill>
                  <a:schemeClr val="dk1"/>
                </a:solidFill>
              </a:rPr>
              <a:t>version ש brew הותקן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אחרי ההתקנה רשמו בטרמינל :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brew install git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לאחר מכן רשמו בטרמינל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git - - version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מה עושים אחרי ה-Fork?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479" name="Google Shape;479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Clone</a:t>
            </a:r>
            <a:r>
              <a:rPr lang="en-GB" sz="1100">
                <a:solidFill>
                  <a:schemeClr val="dk1"/>
                </a:solidFill>
              </a:rPr>
              <a:t> את המאגר למחשב עם הפקודה: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bash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chemeClr val="dk1"/>
                </a:solidFill>
              </a:rPr>
              <a:t>CopyEdit</a:t>
            </a:r>
            <a:br>
              <a:rPr lang="en-GB" sz="1100">
                <a:solidFill>
                  <a:schemeClr val="dk1"/>
                </a:solidFill>
              </a:rPr>
            </a:b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clone https://github.com/your-username/repository-name.git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בצעו שינויים במאגר המקומי.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הוסיפו </a:t>
            </a:r>
            <a:r>
              <a:rPr b="1" lang="en-GB" sz="1100">
                <a:solidFill>
                  <a:schemeClr val="dk1"/>
                </a:solidFill>
              </a:rPr>
              <a:t>commit</a:t>
            </a:r>
            <a:r>
              <a:rPr lang="en-GB" sz="1100">
                <a:solidFill>
                  <a:schemeClr val="dk1"/>
                </a:solidFill>
              </a:rPr>
              <a:t> ושלחו את השינויים למאגר ה-Fork שלכם.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פתחו </a:t>
            </a:r>
            <a:r>
              <a:rPr b="1" lang="en-GB" sz="1100">
                <a:solidFill>
                  <a:schemeClr val="dk1"/>
                </a:solidFill>
              </a:rPr>
              <a:t>Pull Request</a:t>
            </a:r>
            <a:r>
              <a:rPr lang="en-GB" sz="1100">
                <a:solidFill>
                  <a:schemeClr val="dk1"/>
                </a:solidFill>
              </a:rPr>
              <a:t> כדי להציע את השינויים לבעל המאגר המקורי.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האם ה-Fork מסתנכרן עם המאגר המקורי?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>
                <a:solidFill>
                  <a:schemeClr val="dk1"/>
                </a:solidFill>
              </a:rPr>
              <a:t>לא באופן אוטומטי! כדי למשוך עדכונים מהמאגר המקורי, יש להגדיר אותו כ-</a:t>
            </a:r>
            <a:r>
              <a:rPr b="1" lang="en-GB" sz="1100">
                <a:solidFill>
                  <a:schemeClr val="dk1"/>
                </a:solidFill>
              </a:rPr>
              <a:t>remote upstream</a:t>
            </a:r>
            <a:r>
              <a:rPr lang="en-GB" sz="1100">
                <a:solidFill>
                  <a:schemeClr val="dk1"/>
                </a:solidFill>
              </a:rPr>
              <a:t> ולעדכן את הקוד כך: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remote add upstream https://github.com/original-owner/original-repository.git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fetch upstream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git merge upstream/main</a:t>
            </a:r>
            <a:endParaRPr sz="11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b="1" lang="en-GB" sz="1300"/>
              <a:t>דוגמה לתרגול Fork</a:t>
            </a:r>
            <a:endParaRPr b="1" sz="13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דוגמה לתרגול Fork</a:t>
            </a:r>
            <a:endParaRPr b="1" sz="13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עשו Fork למאגר קוד פתוח מ-GitHub.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הוסיפו שינוי קטן בקובץ README.md.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שלחו את השינויים ל-Fork שלכם.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GB" sz="1100">
                <a:solidFill>
                  <a:schemeClr val="dk1"/>
                </a:solidFill>
              </a:rPr>
              <a:t>פתחו Pull Request למאגר המקורי.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🔹 לסיכום: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</a:rPr>
              <a:t>Fork הוא כלי חשוב מאוד ב-GitHub, במיוחד בעבודה משותפת על קוד פתוח ושיפור פרויקטים קיימים. 🎯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תרגול </a:t>
            </a:r>
            <a:endParaRPr/>
          </a:p>
        </p:txBody>
      </p:sp>
      <p:sp>
        <p:nvSpPr>
          <p:cNvPr id="497" name="Google Shape;497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תרגילים ב-GitHub לסטודנטים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1. יצירת ריפוזיטורי אישי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צרו ריפוזיטורי חדש בשם "MyProject".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אתחלו את המאגר עם קובץ README.md.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הוסיפו קובץ JavaScript (או כל שפה אחרת) וכתבו בתוכו פונקציה פשוטה.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בצעו commit והעלו את השינויים ל-GitHub.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100">
                <a:solidFill>
                  <a:schemeClr val="dk1"/>
                </a:solidFill>
              </a:rPr>
              <a:t>2. עבודה עם ענפים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צרו ענף חדש בשם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feature-1</a:t>
            </a:r>
            <a:r>
              <a:rPr lang="en-GB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הוסיפו קובץ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feature.txt</a:t>
            </a:r>
            <a:r>
              <a:rPr lang="en-GB" sz="1100">
                <a:solidFill>
                  <a:schemeClr val="dk1"/>
                </a:solidFill>
              </a:rPr>
              <a:t> עם תוכן כלשהו.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בצעו commit והחזירו את השינויים ל-main באמצעות merge.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תרגול </a:t>
            </a:r>
            <a:endParaRPr/>
          </a:p>
        </p:txBody>
      </p:sp>
      <p:sp>
        <p:nvSpPr>
          <p:cNvPr id="503" name="Google Shape;503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1" algn="r"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dk1"/>
                </a:solidFill>
              </a:rPr>
              <a:t>תרגילים ב-GitHub לסטודנטים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3. פתרון קונפליקטים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עבדו בזוגות: כל אחד יוצר ענף ומוסיף שינוי בקובץ משותף.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נסו למזג את השינויים ולפתור את הקונפליקט.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4. עבודה עם Fork ו-Pull Request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כל תלמיד יוצר Fork של מאגר מוכן מראש (שיכלול קובץ עם בעיה פתוחה).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כל תלמיד יפתור את הבעיה ויצור Pull Request.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המרצה יבצע סקירת קוד ויאשר או יבקש שינויים.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100">
                <a:solidFill>
                  <a:schemeClr val="dk1"/>
                </a:solidFill>
              </a:rPr>
              <a:t>5. שימוש ב-.gitignore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1" algn="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GB" sz="1100">
                <a:solidFill>
                  <a:schemeClr val="dk1"/>
                </a:solidFill>
              </a:rPr>
              <a:t>צרו קובץ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.gitignore</a:t>
            </a:r>
            <a:r>
              <a:rPr lang="en-GB" sz="1100">
                <a:solidFill>
                  <a:schemeClr val="dk1"/>
                </a:solidFill>
              </a:rPr>
              <a:t> והוסיפו אליו קבצים שאתם לא רוצים לכלול במאגר (למשל, קבצי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node_modules</a:t>
            </a:r>
            <a:r>
              <a:rPr lang="en-GB" sz="1100">
                <a:solidFill>
                  <a:schemeClr val="dk1"/>
                </a:solidFill>
              </a:rPr>
              <a:t> או קבצי </a:t>
            </a:r>
            <a:r>
              <a:rPr lang="en-GB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.env</a:t>
            </a:r>
            <a:r>
              <a:rPr lang="en-GB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1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81"/>
          <p:cNvSpPr txBox="1"/>
          <p:nvPr>
            <p:ph type="ctrTitle"/>
          </p:nvPr>
        </p:nvSpPr>
        <p:spPr>
          <a:xfrm>
            <a:off x="311708" y="558431"/>
            <a:ext cx="8520600" cy="153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פקודות Git חשובות שכל סטודנט צריך להכיר 🚀</a:t>
            </a:r>
            <a:endParaRPr/>
          </a:p>
        </p:txBody>
      </p:sp>
      <p:sp>
        <p:nvSpPr>
          <p:cNvPr id="515" name="Google Shape;515;p81"/>
          <p:cNvSpPr txBox="1"/>
          <p:nvPr>
            <p:ph idx="1" type="subTitle"/>
          </p:nvPr>
        </p:nvSpPr>
        <p:spPr>
          <a:xfrm>
            <a:off x="311700" y="2125594"/>
            <a:ext cx="8520600" cy="5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rPr lang="en-GB">
                <a:solidFill>
                  <a:srgbClr val="888888"/>
                </a:solidFill>
              </a:rPr>
              <a:t>מדריך מקיף לשימוש ב-Git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חזרה לנקודה מסוימת בהיסטוריה (Reset &amp; Checkout)</a:t>
            </a:r>
            <a:endParaRPr/>
          </a:p>
        </p:txBody>
      </p:sp>
      <p:sp>
        <p:nvSpPr>
          <p:cNvPr id="521" name="Google Shape;521;p82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-312420" lvl="0" marL="3429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חזרה לקומיט קודם: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--hard &lt;commit-hash&gt;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--soft &lt;commit-hash&gt;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חזרה זמנית לקומיט: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&lt;commit-hash&gt;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יצירת ענף חדש מקומיט ישן:</a:t>
            </a:r>
            <a:endParaRPr/>
          </a:p>
          <a:p>
            <a:pPr indent="-312420" lvl="0" marL="342900" rtl="1" algn="r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-b new-branch &lt;commit-hash&gt;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שחזור פעולה אחרונה (Git Revert)</a:t>
            </a:r>
            <a:endParaRPr/>
          </a:p>
        </p:txBody>
      </p:sp>
      <p:sp>
        <p:nvSpPr>
          <p:cNvPr id="527" name="Google Shape;527;p8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ביטול קומיט ושמירה על ההיסטוריה:</a:t>
            </a:r>
            <a:endParaRPr/>
          </a:p>
          <a:p>
            <a:pPr indent="-342900" lvl="0" marL="342900" rtl="1" algn="r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&lt;commit-hash&gt;</a:t>
            </a:r>
            <a:endParaRPr/>
          </a:p>
          <a:p>
            <a:pPr indent="-342900" lvl="0" marL="342900" rtl="1" algn="r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revert HEAD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בדיקת היסטוריית הקומיטים</a:t>
            </a:r>
            <a:endParaRPr/>
          </a:p>
        </p:txBody>
      </p:sp>
      <p:sp>
        <p:nvSpPr>
          <p:cNvPr id="533" name="Google Shape;533;p84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 --oneline --graph --all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log -p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42" name="Google Shape;14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תחילת העבודה עם Git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3" name="Google Shape;143;p31"/>
          <p:cNvSpPr txBox="1"/>
          <p:nvPr/>
        </p:nvSpPr>
        <p:spPr>
          <a:xfrm>
            <a:off x="311700" y="1143925"/>
            <a:ext cx="85206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לאחר התקנת Git, הדבר הראשון שצריך לעשות הוא לבדוק אם Git מותקן כהלכה.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פתח את CMD או Git Bash שמגיע כלול ב-Git עבור חלונות.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הרץ: git --version או git --v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25" y="2705175"/>
            <a:ext cx="4046924" cy="225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1"/>
          <p:cNvSpPr/>
          <p:nvPr/>
        </p:nvSpPr>
        <p:spPr>
          <a:xfrm>
            <a:off x="124075" y="1999050"/>
            <a:ext cx="10827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major</a:t>
            </a:r>
            <a:endParaRPr/>
          </a:p>
        </p:txBody>
      </p:sp>
      <p:sp>
        <p:nvSpPr>
          <p:cNvPr id="146" name="Google Shape;146;p31"/>
          <p:cNvSpPr/>
          <p:nvPr/>
        </p:nvSpPr>
        <p:spPr>
          <a:xfrm>
            <a:off x="1528500" y="1999050"/>
            <a:ext cx="10827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minor</a:t>
            </a:r>
            <a:endParaRPr/>
          </a:p>
        </p:txBody>
      </p:sp>
      <p:sp>
        <p:nvSpPr>
          <p:cNvPr id="147" name="Google Shape;147;p31"/>
          <p:cNvSpPr/>
          <p:nvPr/>
        </p:nvSpPr>
        <p:spPr>
          <a:xfrm>
            <a:off x="3045750" y="1999050"/>
            <a:ext cx="1082700" cy="5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patch</a:t>
            </a:r>
            <a:endParaRPr/>
          </a:p>
        </p:txBody>
      </p:sp>
      <p:cxnSp>
        <p:nvCxnSpPr>
          <p:cNvPr id="148" name="Google Shape;148;p31"/>
          <p:cNvCxnSpPr>
            <a:stCxn id="145" idx="2"/>
          </p:cNvCxnSpPr>
          <p:nvPr/>
        </p:nvCxnSpPr>
        <p:spPr>
          <a:xfrm>
            <a:off x="665425" y="2571750"/>
            <a:ext cx="1071600" cy="11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p31"/>
          <p:cNvCxnSpPr>
            <a:stCxn id="146" idx="2"/>
          </p:cNvCxnSpPr>
          <p:nvPr/>
        </p:nvCxnSpPr>
        <p:spPr>
          <a:xfrm flipH="1">
            <a:off x="2064150" y="2571750"/>
            <a:ext cx="5700" cy="10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0" name="Google Shape;150;p31"/>
          <p:cNvCxnSpPr>
            <a:stCxn id="147" idx="2"/>
          </p:cNvCxnSpPr>
          <p:nvPr/>
        </p:nvCxnSpPr>
        <p:spPr>
          <a:xfrm flipH="1">
            <a:off x="2413800" y="2571750"/>
            <a:ext cx="1173300" cy="110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בדיקת שינויים שלא נשמרו</a:t>
            </a:r>
            <a:endParaRPr/>
          </a:p>
        </p:txBody>
      </p:sp>
      <p:sp>
        <p:nvSpPr>
          <p:cNvPr id="539" name="Google Shape;539;p85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1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הצגת שינויים: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status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diff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diff --staged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שחזור קובץ ששונה (Undo Changes)</a:t>
            </a:r>
            <a:endParaRPr/>
          </a:p>
        </p:txBody>
      </p:sp>
      <p:sp>
        <p:nvSpPr>
          <p:cNvPr id="545" name="Google Shape;545;p8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-- filename.txt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HEAD filename.txt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ביטול מיזוג שגוי (Git Reset &amp; Reflog)</a:t>
            </a:r>
            <a:endParaRPr/>
          </a:p>
        </p:txBody>
      </p:sp>
      <p:sp>
        <p:nvSpPr>
          <p:cNvPr id="551" name="Google Shape;551;p87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reset --hard ORIG_HEAD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reflog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8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עבודה עם ענפים (Branching)</a:t>
            </a:r>
            <a:endParaRPr/>
          </a:p>
        </p:txBody>
      </p:sp>
      <p:sp>
        <p:nvSpPr>
          <p:cNvPr id="557" name="Google Shape;557;p88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-23622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יצירת ענף: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new-feature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new-feature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או בקיצור: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-b new-feature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מחיקת ענף: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-d branch-name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branch -D branch-name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מיזוג ענף ל-main: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checkout main</a:t>
            </a:r>
            <a:endParaRPr/>
          </a:p>
          <a:p>
            <a:pPr indent="-23622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ct val="1000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merge branch-name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עדכון הקוד מהמאגר הרחוק</a:t>
            </a:r>
            <a:endParaRPr/>
          </a:p>
        </p:txBody>
      </p:sp>
      <p:sp>
        <p:nvSpPr>
          <p:cNvPr id="563" name="Google Shape;563;p89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pull origin main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9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העלאת קוד ל-GitHub</a:t>
            </a:r>
            <a:endParaRPr/>
          </a:p>
        </p:txBody>
      </p:sp>
      <p:sp>
        <p:nvSpPr>
          <p:cNvPr id="569" name="Google Shape;569;p90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 push origin main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GB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שימוש בקובץ .gitignore</a:t>
            </a:r>
            <a:endParaRPr/>
          </a:p>
        </p:txBody>
      </p:sp>
      <p:sp>
        <p:nvSpPr>
          <p:cNvPr id="575" name="Google Shape;575;p91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יצירת קובץ .gitignore עם קבצים שיש להתעלם מהם: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node_modules/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.env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1200"/>
              </a:spcAft>
              <a:buClr>
                <a:schemeClr val="dk1"/>
              </a:buClr>
              <a:buSzPts val="3200"/>
              <a:buChar char="●"/>
            </a:pPr>
            <a:r>
              <a:rPr lang="en-GB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*.log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log –oneline</a:t>
            </a:r>
            <a:endParaRPr/>
          </a:p>
        </p:txBody>
      </p:sp>
      <p:sp>
        <p:nvSpPr>
          <p:cNvPr id="581" name="Google Shape;581;p92"/>
          <p:cNvSpPr txBox="1"/>
          <p:nvPr/>
        </p:nvSpPr>
        <p:spPr>
          <a:xfrm>
            <a:off x="540450" y="1472225"/>
            <a:ext cx="78456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(base) braintop@Braintops-MacBook-Pro beri1 % git log --oneline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fa2449a (HEAD -&gt; main, origin/david, david) ori david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203a4a7 (origin/oren, origin/main, oren) add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84d9a31 add oren to branch oren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26736ef chanhe 4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40c4ffd add dot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c69385f add 2 files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be51db0 first commit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(base) braintop@Braintops-MacBook-Pro beri1 % git log --oneline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9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log –oneline</a:t>
            </a:r>
            <a:endParaRPr/>
          </a:p>
        </p:txBody>
      </p:sp>
      <p:sp>
        <p:nvSpPr>
          <p:cNvPr id="587" name="Google Shape;587;p93"/>
          <p:cNvSpPr txBox="1"/>
          <p:nvPr/>
        </p:nvSpPr>
        <p:spPr>
          <a:xfrm>
            <a:off x="1071550" y="2031300"/>
            <a:ext cx="7146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log --oneline             # לראות את ה־hash של ה־commits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reset --soft &lt;hash&gt;      # חזרה ל־commit עם שמירת שינויים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reset --hard &lt;hash&gt;      # חזרה ל־commit </a:t>
            </a:r>
            <a:r>
              <a:rPr lang="en-GB">
                <a:solidFill>
                  <a:srgbClr val="FF0000"/>
                </a:solidFill>
              </a:rPr>
              <a:t>ומחיקת</a:t>
            </a:r>
            <a:r>
              <a:rPr lang="en-GB"/>
              <a:t> כל מה שאחרי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git revert &lt;hash&gt;            # יצירת commit שמבטל commit קודם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2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אם לא עובד git –version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57" name="Google Shape;157;p32"/>
          <p:cNvSpPr txBox="1"/>
          <p:nvPr/>
        </p:nvSpPr>
        <p:spPr>
          <a:xfrm>
            <a:off x="311700" y="1143925"/>
            <a:ext cx="8520600" cy="21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נפתח את vs code כ </a:t>
            </a:r>
            <a:r>
              <a:rPr lang="en-GB" sz="1600">
                <a:solidFill>
                  <a:schemeClr val="dk1"/>
                </a:solidFill>
              </a:rPr>
              <a:t>administrator</a:t>
            </a:r>
            <a:r>
              <a:rPr lang="en-GB" sz="1600">
                <a:solidFill>
                  <a:schemeClr val="dk1"/>
                </a:solidFill>
              </a:rPr>
              <a:t>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ונרשום בטרמינל - Set-ExecutionPolicy RemoteSigned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נסגור vscode </a:t>
            </a:r>
            <a:endParaRPr sz="1600">
              <a:solidFill>
                <a:schemeClr val="dk1"/>
              </a:solidFill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600">
                <a:solidFill>
                  <a:schemeClr val="dk1"/>
                </a:solidFill>
              </a:rPr>
              <a:t>נפתח שוב ונריץ שוב git –version עכשיו יעבוד 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58" name="Google Shape;1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925" y="2705175"/>
            <a:ext cx="4046924" cy="225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3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64" name="Google Shape;16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הגדר את Git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65" name="Google Shape;165;p33"/>
          <p:cNvSpPr txBox="1"/>
          <p:nvPr/>
        </p:nvSpPr>
        <p:spPr>
          <a:xfrm>
            <a:off x="311700" y="1143925"/>
            <a:ext cx="8520600" cy="40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dk1"/>
                </a:solidFill>
              </a:rPr>
              <a:t>עכשיו אנחנו צריכים ליידע את Git מי אנחנו. אנו מעבירים את שם המשתמש וכתובת הדואר האלקטרוני שלנו בהם אנו רוצים להשתמש בעת ההרשמה ל-GitHub מאוחר יותר: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user.name </a:t>
            </a: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your-username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user.email </a:t>
            </a:r>
            <a:r>
              <a:rPr lang="en-GB" sz="115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email@example.com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דוגמא : 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user.name asaf.temp123 </a:t>
            </a:r>
            <a:endParaRPr sz="1150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0">
                <a:solidFill>
                  <a:srgbClr val="2F9C0A"/>
                </a:solidFill>
                <a:latin typeface="Consolas"/>
                <a:ea typeface="Consolas"/>
                <a:cs typeface="Consolas"/>
                <a:sym typeface="Consolas"/>
              </a:rPr>
              <a:t>git</a:t>
            </a:r>
            <a:r>
              <a:rPr lang="en-GB" sz="1150">
                <a:solidFill>
                  <a:schemeClr val="dk1"/>
                </a:solidFill>
                <a:highlight>
                  <a:srgbClr val="FDFDFD"/>
                </a:highlight>
                <a:latin typeface="Consolas"/>
                <a:ea typeface="Consolas"/>
                <a:cs typeface="Consolas"/>
                <a:sym typeface="Consolas"/>
              </a:rPr>
              <a:t> config --global user.email asaf.temp123@bbbccc.com </a:t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DFDFD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1" algn="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50">
              <a:solidFill>
                <a:srgbClr val="2F9C0A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4"/>
          <p:cNvSpPr txBox="1"/>
          <p:nvPr/>
        </p:nvSpPr>
        <p:spPr>
          <a:xfrm>
            <a:off x="311700" y="1143925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</p:txBody>
      </p:sp>
      <p:sp>
        <p:nvSpPr>
          <p:cNvPr id="171" name="Google Shape;17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A86E8"/>
                </a:solidFill>
              </a:rPr>
              <a:t>Working with GitHub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72" name="Google Shape;172;p34"/>
          <p:cNvSpPr txBox="1"/>
          <p:nvPr/>
        </p:nvSpPr>
        <p:spPr>
          <a:xfrm>
            <a:off x="311700" y="1143925"/>
            <a:ext cx="4028700" cy="17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עבור אל https://github.com/ והירשם.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GB" sz="1600">
                <a:solidFill>
                  <a:schemeClr val="dk1"/>
                </a:solidFill>
              </a:rPr>
              <a:t>צור מאגר חדש - מאגר Git עוקב ושומר את ההיסטוריה של כל השינויים שבוצעו בקבצים בפרויקט Git.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0015" y="445025"/>
            <a:ext cx="4178510" cy="4598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4"/>
          <p:cNvSpPr/>
          <p:nvPr/>
        </p:nvSpPr>
        <p:spPr>
          <a:xfrm>
            <a:off x="5044850" y="1334684"/>
            <a:ext cx="302100" cy="70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